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18"/>
  </p:notesMasterIdLst>
  <p:sldIdLst>
    <p:sldId id="293" r:id="rId3"/>
    <p:sldId id="308" r:id="rId4"/>
    <p:sldId id="307" r:id="rId5"/>
    <p:sldId id="295" r:id="rId6"/>
    <p:sldId id="297" r:id="rId7"/>
    <p:sldId id="298" r:id="rId8"/>
    <p:sldId id="299" r:id="rId9"/>
    <p:sldId id="296" r:id="rId10"/>
    <p:sldId id="300" r:id="rId11"/>
    <p:sldId id="301" r:id="rId12"/>
    <p:sldId id="302" r:id="rId13"/>
    <p:sldId id="303" r:id="rId14"/>
    <p:sldId id="304" r:id="rId15"/>
    <p:sldId id="305" r:id="rId16"/>
    <p:sldId id="30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A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A38553-BB63-4719-BC0F-C8DDEF905D62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804A90-7E6E-4CC6-906A-F51469028D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046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8D9A-6DD1-4ADD-A919-9524B548B6F2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17A96-8B95-4896-9CD7-3F328E946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8D9A-6DD1-4ADD-A919-9524B548B6F2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17A96-8B95-4896-9CD7-3F328E946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8D9A-6DD1-4ADD-A919-9524B548B6F2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17A96-8B95-4896-9CD7-3F328E946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8D9A-6DD1-4ADD-A919-9524B548B6F2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17A96-8B95-4896-9CD7-3F328E946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0161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9F15-E20E-4930-86FD-704DD90A0EB4}" type="datetimeFigureOut">
              <a:rPr lang="en-GB" smtClean="0"/>
              <a:t>13/02/2013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BD8-D969-48B4-8156-BD18AA9F93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0054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9F15-E20E-4930-86FD-704DD90A0EB4}" type="datetimeFigureOut">
              <a:rPr lang="en-GB" smtClean="0"/>
              <a:t>13/02/2013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BD8-D969-48B4-8156-BD18AA9F93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917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9F15-E20E-4930-86FD-704DD90A0EB4}" type="datetimeFigureOut">
              <a:rPr lang="en-GB" smtClean="0"/>
              <a:t>13/02/2013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BD8-D969-48B4-8156-BD18AA9F93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5324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9F15-E20E-4930-86FD-704DD90A0EB4}" type="datetimeFigureOut">
              <a:rPr lang="en-GB" smtClean="0"/>
              <a:t>13/02/2013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BD8-D969-48B4-8156-BD18AA9F93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993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9F15-E20E-4930-86FD-704DD90A0EB4}" type="datetimeFigureOut">
              <a:rPr lang="en-GB" smtClean="0"/>
              <a:t>13/02/2013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BD8-D969-48B4-8156-BD18AA9F93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946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9F15-E20E-4930-86FD-704DD90A0EB4}" type="datetimeFigureOut">
              <a:rPr lang="en-GB" smtClean="0"/>
              <a:t>13/02/2013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BD8-D969-48B4-8156-BD18AA9F93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3411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9F15-E20E-4930-86FD-704DD90A0EB4}" type="datetimeFigureOut">
              <a:rPr lang="en-GB" smtClean="0"/>
              <a:t>13/02/2013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BD8-D969-48B4-8156-BD18AA9F93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129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8D9A-6DD1-4ADD-A919-9524B548B6F2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rgbClr val="540500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744"/>
            <a:ext cx="8229600" cy="11430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9F15-E20E-4930-86FD-704DD90A0EB4}" type="datetimeFigureOut">
              <a:rPr lang="en-GB" smtClean="0"/>
              <a:t>13/02/2013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BD8-D969-48B4-8156-BD18AA9F93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3087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9F15-E20E-4930-86FD-704DD90A0EB4}" type="datetimeFigureOut">
              <a:rPr lang="en-GB" smtClean="0"/>
              <a:t>13/02/2013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BD8-D969-48B4-8156-BD18AA9F93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1038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9F15-E20E-4930-86FD-704DD90A0EB4}" type="datetimeFigureOut">
              <a:rPr lang="en-GB" smtClean="0"/>
              <a:t>13/02/2013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BD8-D969-48B4-8156-BD18AA9F93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7579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9F15-E20E-4930-86FD-704DD90A0EB4}" type="datetimeFigureOut">
              <a:rPr lang="en-GB" smtClean="0"/>
              <a:t>13/02/2013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2DBD8-D969-48B4-8156-BD18AA9F93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887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8D9A-6DD1-4ADD-A919-9524B548B6F2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17A96-8B95-4896-9CD7-3F328E946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8D9A-6DD1-4ADD-A919-9524B548B6F2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17A96-8B95-4896-9CD7-3F328E946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8D9A-6DD1-4ADD-A919-9524B548B6F2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17A96-8B95-4896-9CD7-3F328E946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8D9A-6DD1-4ADD-A919-9524B548B6F2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17A96-8B95-4896-9CD7-3F328E946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8D9A-6DD1-4ADD-A919-9524B548B6F2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17A96-8B95-4896-9CD7-3F328E946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8D9A-6DD1-4ADD-A919-9524B548B6F2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17A96-8B95-4896-9CD7-3F328E946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78D9A-6DD1-4ADD-A919-9524B548B6F2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17A96-8B95-4896-9CD7-3F328E946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78D9A-6DD1-4ADD-A919-9524B548B6F2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17A96-8B95-4896-9CD7-3F328E946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89F15-E20E-4930-86FD-704DD90A0EB4}" type="datetimeFigureOut">
              <a:rPr lang="en-GB" smtClean="0"/>
              <a:t>13/02/2013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2DBD8-D969-48B4-8156-BD18AA9F93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408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Opening slide African_PPT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1042988" y="833438"/>
            <a:ext cx="74898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GB" sz="3200" dirty="0" smtClean="0">
                <a:solidFill>
                  <a:schemeClr val="bg1"/>
                </a:solidFill>
              </a:rPr>
              <a:t>Africa RISING Ethiopian Highlands</a:t>
            </a:r>
          </a:p>
          <a:p>
            <a:pPr>
              <a:defRPr/>
            </a:pPr>
            <a:r>
              <a:rPr lang="en-GB" sz="2800" dirty="0" smtClean="0">
                <a:solidFill>
                  <a:schemeClr val="bg1"/>
                </a:solidFill>
                <a:cs typeface="Arial" pitchFamily="34" charset="0"/>
              </a:rPr>
              <a:t>Research Component 1 - Characterization</a:t>
            </a:r>
            <a:endParaRPr lang="en-US" sz="28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42989" y="2205038"/>
            <a:ext cx="5905275" cy="64770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2400" dirty="0" smtClean="0">
                <a:solidFill>
                  <a:schemeClr val="bg1"/>
                </a:solidFill>
                <a:cs typeface="Arial"/>
              </a:rPr>
              <a:t>Alan </a:t>
            </a:r>
            <a:r>
              <a:rPr lang="en-US" sz="2400" dirty="0" smtClean="0">
                <a:solidFill>
                  <a:schemeClr val="bg1"/>
                </a:solidFill>
                <a:cs typeface="Arial"/>
              </a:rPr>
              <a:t>Duncan</a:t>
            </a:r>
            <a:r>
              <a:rPr lang="en-US" sz="2400" dirty="0">
                <a:solidFill>
                  <a:schemeClr val="bg1"/>
                </a:solidFill>
                <a:cs typeface="Arial"/>
              </a:rPr>
              <a:t>, Beth </a:t>
            </a:r>
            <a:r>
              <a:rPr lang="en-US" sz="2400" dirty="0" smtClean="0">
                <a:solidFill>
                  <a:schemeClr val="bg1"/>
                </a:solidFill>
                <a:cs typeface="Arial"/>
              </a:rPr>
              <a:t>Cullen, Aster </a:t>
            </a:r>
            <a:r>
              <a:rPr lang="en-US" sz="2400" dirty="0" err="1" smtClean="0">
                <a:solidFill>
                  <a:schemeClr val="bg1"/>
                </a:solidFill>
                <a:cs typeface="Arial"/>
              </a:rPr>
              <a:t>Grbrekristos</a:t>
            </a:r>
            <a:r>
              <a:rPr lang="en-US" sz="2400" dirty="0" smtClean="0">
                <a:solidFill>
                  <a:schemeClr val="bg1"/>
                </a:solidFill>
                <a:cs typeface="Arial"/>
              </a:rPr>
              <a:t>, Stefan Shultz</a:t>
            </a:r>
            <a:endParaRPr lang="en-US" sz="2400" dirty="0" smtClean="0">
              <a:solidFill>
                <a:schemeClr val="bg1"/>
              </a:solidFill>
              <a:cs typeface="Arial"/>
            </a:endParaRPr>
          </a:p>
          <a:p>
            <a:pPr algn="l" eaLnBrk="1" hangingPunct="1"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Calibri" pitchFamily="34" charset="0"/>
              </a:rPr>
              <a:t>Africa RISING-EH Planning meeting 13-14 Feb 20113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18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Participatory </a:t>
            </a:r>
            <a:r>
              <a:rPr lang="en-GB" dirty="0"/>
              <a:t>household characterisations.</a:t>
            </a:r>
          </a:p>
          <a:p>
            <a:pPr lvl="0"/>
            <a:r>
              <a:rPr lang="en-GB" dirty="0"/>
              <a:t>Basic socio-economic survey of quantitative indicators.</a:t>
            </a:r>
          </a:p>
          <a:p>
            <a:pPr lvl="0"/>
            <a:r>
              <a:rPr lang="en-GB" dirty="0" smtClean="0"/>
              <a:t>SLATE</a:t>
            </a:r>
            <a:endParaRPr lang="en-GB" dirty="0"/>
          </a:p>
          <a:p>
            <a:pPr lvl="0"/>
            <a:r>
              <a:rPr lang="en-GB" dirty="0" smtClean="0"/>
              <a:t>AKT5 </a:t>
            </a:r>
          </a:p>
          <a:p>
            <a:pPr lvl="0"/>
            <a:r>
              <a:rPr lang="en-GB" dirty="0" smtClean="0"/>
              <a:t>baselines </a:t>
            </a:r>
            <a:r>
              <a:rPr lang="en-GB" dirty="0"/>
              <a:t>for future </a:t>
            </a:r>
            <a:r>
              <a:rPr lang="en-GB" dirty="0" smtClean="0"/>
              <a:t>M&amp;E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Approach – socioeconomic characterization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225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Identification </a:t>
            </a:r>
            <a:r>
              <a:rPr lang="en-GB" dirty="0"/>
              <a:t>of a suite of biophysical indicators </a:t>
            </a:r>
            <a:r>
              <a:rPr lang="en-GB" dirty="0" smtClean="0"/>
              <a:t>for M&amp;E</a:t>
            </a:r>
            <a:endParaRPr lang="en-GB" dirty="0"/>
          </a:p>
          <a:p>
            <a:pPr lvl="0"/>
            <a:r>
              <a:rPr lang="en-GB" dirty="0"/>
              <a:t>H</a:t>
            </a:r>
            <a:r>
              <a:rPr lang="en-GB" dirty="0" smtClean="0"/>
              <a:t>ousehold-level </a:t>
            </a:r>
            <a:r>
              <a:rPr lang="en-GB" dirty="0"/>
              <a:t>sampling frame across the AR-EH sites.</a:t>
            </a:r>
          </a:p>
          <a:p>
            <a:pPr lvl="0"/>
            <a:r>
              <a:rPr lang="en-GB" dirty="0"/>
              <a:t>GIS-based approaches for strengthening these data.</a:t>
            </a:r>
          </a:p>
          <a:p>
            <a:pPr lvl="0"/>
            <a:r>
              <a:rPr lang="en-GB" dirty="0" smtClean="0"/>
              <a:t>Baselines </a:t>
            </a:r>
            <a:r>
              <a:rPr lang="en-GB" dirty="0"/>
              <a:t>for future </a:t>
            </a:r>
            <a:r>
              <a:rPr lang="en-GB" dirty="0" smtClean="0"/>
              <a:t>M&amp;E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Approach – biophysical </a:t>
            </a:r>
            <a:r>
              <a:rPr lang="en-GB" dirty="0" err="1" smtClean="0"/>
              <a:t>envt</a:t>
            </a:r>
            <a:r>
              <a:rPr lang="en-GB" dirty="0"/>
              <a:t> </a:t>
            </a:r>
            <a:r>
              <a:rPr lang="en-GB" dirty="0" smtClean="0"/>
              <a:t>characterization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115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Livelihoods </a:t>
            </a:r>
            <a:r>
              <a:rPr lang="en-GB" dirty="0"/>
              <a:t>asset </a:t>
            </a:r>
            <a:r>
              <a:rPr lang="en-GB" dirty="0" smtClean="0"/>
              <a:t>for household typologies</a:t>
            </a:r>
            <a:endParaRPr lang="en-GB" dirty="0"/>
          </a:p>
          <a:p>
            <a:pPr lvl="0"/>
            <a:r>
              <a:rPr lang="en-GB" dirty="0"/>
              <a:t>Participatory approaches to interpreting and strengthening asset-based strata.</a:t>
            </a:r>
          </a:p>
          <a:p>
            <a:pPr lvl="0"/>
            <a:r>
              <a:rPr lang="en-GB" dirty="0"/>
              <a:t>Needs assessment for more detailed, household survey based stratifications.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Approach – Household stratification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557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/>
              <a:t>Study of gender differentiation </a:t>
            </a:r>
            <a:endParaRPr lang="en-GB" dirty="0" smtClean="0"/>
          </a:p>
          <a:p>
            <a:pPr lvl="0"/>
            <a:r>
              <a:rPr lang="en-GB" dirty="0" smtClean="0"/>
              <a:t>Identification </a:t>
            </a:r>
            <a:r>
              <a:rPr lang="en-GB" dirty="0"/>
              <a:t>of potential entry points based on strengthening household management teams.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Approach – Gender 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65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/>
              <a:t>Participatory study of current practices and technologies including mapping of uptake pathways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Approach – inventory of current technologies and their source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239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dirty="0"/>
              <a:t>L</a:t>
            </a:r>
            <a:r>
              <a:rPr lang="en-GB" dirty="0" smtClean="0"/>
              <a:t>ivestock </a:t>
            </a:r>
            <a:r>
              <a:rPr lang="en-GB" dirty="0"/>
              <a:t>production and management practises including the feed resource base (FEAST / </a:t>
            </a:r>
            <a:r>
              <a:rPr lang="en-GB" dirty="0" err="1"/>
              <a:t>Techfit</a:t>
            </a:r>
            <a:r>
              <a:rPr lang="en-GB" dirty="0"/>
              <a:t>).</a:t>
            </a:r>
          </a:p>
          <a:p>
            <a:pPr lvl="0"/>
            <a:r>
              <a:rPr lang="en-US" dirty="0" smtClean="0"/>
              <a:t>Future </a:t>
            </a:r>
            <a:r>
              <a:rPr lang="en-US" dirty="0"/>
              <a:t>visions, </a:t>
            </a:r>
            <a:r>
              <a:rPr lang="en-GB" dirty="0"/>
              <a:t>challenges</a:t>
            </a:r>
            <a:r>
              <a:rPr lang="en-US" dirty="0"/>
              <a:t> and solutions.</a:t>
            </a:r>
            <a:endParaRPr lang="en-GB" dirty="0"/>
          </a:p>
          <a:p>
            <a:pPr lvl="0"/>
            <a:r>
              <a:rPr lang="en-US" dirty="0"/>
              <a:t>Trade-offs analysis.</a:t>
            </a:r>
            <a:endParaRPr lang="en-GB" dirty="0"/>
          </a:p>
          <a:p>
            <a:pPr lvl="0"/>
            <a:r>
              <a:rPr lang="en-US" dirty="0"/>
              <a:t>C</a:t>
            </a:r>
            <a:r>
              <a:rPr lang="en-US" dirty="0" smtClean="0"/>
              <a:t>riteria </a:t>
            </a:r>
            <a:r>
              <a:rPr lang="en-US" dirty="0"/>
              <a:t>that might influence applicability, performance and adoption of technologies and management practices.</a:t>
            </a:r>
            <a:endParaRPr lang="en-GB" dirty="0"/>
          </a:p>
          <a:p>
            <a:pPr lvl="0"/>
            <a:r>
              <a:rPr lang="en-GB" dirty="0"/>
              <a:t>Feed into ex ante impact assessments conducted under RC5.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Approach – </a:t>
            </a:r>
            <a:r>
              <a:rPr lang="en-GB" dirty="0"/>
              <a:t>Participatory problem identification and gap analysis</a:t>
            </a:r>
          </a:p>
        </p:txBody>
      </p:sp>
    </p:spTree>
    <p:extLst>
      <p:ext uri="{BB962C8B-B14F-4D97-AF65-F5344CB8AC3E}">
        <p14:creationId xmlns:p14="http://schemas.microsoft.com/office/powerpoint/2010/main" val="272799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b="1" dirty="0"/>
              <a:t>ILRI (lead)</a:t>
            </a:r>
            <a:r>
              <a:rPr lang="en-GB" dirty="0"/>
              <a:t>: Expertise in the development and application of a wide range of participatory methods (e.g. for characterisation of resource availability and utilisation and stratification of households within communities); Gender analysis (identification of gender-disaggregated constraints and opportunities and identification of gender-equitable solutions).</a:t>
            </a:r>
          </a:p>
          <a:p>
            <a:r>
              <a:rPr lang="en-GB" b="1" dirty="0"/>
              <a:t>CIP</a:t>
            </a:r>
            <a:r>
              <a:rPr lang="en-GB" dirty="0"/>
              <a:t>: Past experience of community situation analysis and action research planning.</a:t>
            </a:r>
          </a:p>
          <a:p>
            <a:r>
              <a:rPr lang="en-GB" b="1" dirty="0"/>
              <a:t>ICRAF</a:t>
            </a:r>
            <a:r>
              <a:rPr lang="en-GB" dirty="0"/>
              <a:t>: Resource mapping and formalisation of indigenous knowledge and practises.</a:t>
            </a:r>
          </a:p>
          <a:p>
            <a:r>
              <a:rPr lang="en-GB" b="1" dirty="0"/>
              <a:t>National Partners</a:t>
            </a:r>
            <a:r>
              <a:rPr lang="en-GB" dirty="0"/>
              <a:t>: Community engagement; past experience in the use of diagnostic approaches and tools.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Partners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03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3498574" y="2684631"/>
            <a:ext cx="2016224" cy="2947402"/>
          </a:xfrm>
          <a:prstGeom prst="rect">
            <a:avLst/>
          </a:prstGeom>
          <a:solidFill>
            <a:schemeClr val="accent2">
              <a:alpha val="33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30695" y="2776351"/>
            <a:ext cx="2016224" cy="3748993"/>
          </a:xfrm>
          <a:prstGeom prst="rect">
            <a:avLst/>
          </a:prstGeom>
          <a:solidFill>
            <a:schemeClr val="accent5">
              <a:alpha val="29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" y="4128"/>
            <a:ext cx="9141037" cy="400536"/>
          </a:xfr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pPr lvl="0"/>
            <a:r>
              <a:rPr lang="en-GB" sz="1800" dirty="0" smtClean="0"/>
              <a:t>Endogenous                                               </a:t>
            </a:r>
            <a:r>
              <a:rPr lang="en-GB" sz="1800" dirty="0" smtClean="0">
                <a:sym typeface="Wingdings" pitchFamily="2" charset="2"/>
              </a:rPr>
              <a:t></a:t>
            </a:r>
            <a:r>
              <a:rPr lang="en-GB" sz="1800" dirty="0" smtClean="0"/>
              <a:t>  </a:t>
            </a:r>
            <a:r>
              <a:rPr lang="en-GB" sz="1800" i="1" dirty="0" smtClean="0"/>
              <a:t>Driver of Innovation  </a:t>
            </a:r>
            <a:r>
              <a:rPr lang="en-GB" sz="1800" dirty="0" smtClean="0">
                <a:sym typeface="Wingdings" pitchFamily="2" charset="2"/>
              </a:rPr>
              <a:t></a:t>
            </a:r>
            <a:r>
              <a:rPr lang="en-GB" sz="1800" dirty="0" smtClean="0"/>
              <a:t> </a:t>
            </a:r>
            <a:r>
              <a:rPr lang="en-GB" sz="1800" i="1" dirty="0" smtClean="0"/>
              <a:t>                                                  </a:t>
            </a:r>
            <a:r>
              <a:rPr lang="en-GB" sz="1800" dirty="0" smtClean="0"/>
              <a:t>Exogenous</a:t>
            </a:r>
            <a:endParaRPr lang="en-GB" sz="1800" dirty="0"/>
          </a:p>
        </p:txBody>
      </p:sp>
      <p:sp>
        <p:nvSpPr>
          <p:cNvPr id="16" name="TextBox 15"/>
          <p:cNvSpPr txBox="1"/>
          <p:nvPr/>
        </p:nvSpPr>
        <p:spPr>
          <a:xfrm>
            <a:off x="909285" y="5632035"/>
            <a:ext cx="1286450" cy="70788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Opportunities for scaling  innovation  (endogenous and </a:t>
            </a:r>
            <a:r>
              <a:rPr lang="en-GB" dirty="0" smtClean="0"/>
              <a:t>exogenous) 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909284" y="3834390"/>
            <a:ext cx="1286451" cy="55399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Biophysical and socio-economic benchmarks </a:t>
            </a:r>
          </a:p>
        </p:txBody>
      </p:sp>
      <p:cxnSp>
        <p:nvCxnSpPr>
          <p:cNvPr id="21" name="Straight Connector 20"/>
          <p:cNvCxnSpPr>
            <a:stCxn id="19" idx="2"/>
            <a:endCxn id="50" idx="0"/>
          </p:cNvCxnSpPr>
          <p:nvPr/>
        </p:nvCxnSpPr>
        <p:spPr>
          <a:xfrm>
            <a:off x="1552510" y="4388388"/>
            <a:ext cx="4363" cy="349478"/>
          </a:xfrm>
          <a:prstGeom prst="line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7" idx="2"/>
            <a:endCxn id="16" idx="0"/>
          </p:cNvCxnSpPr>
          <p:nvPr/>
        </p:nvCxnSpPr>
        <p:spPr>
          <a:xfrm rot="16200000" flipH="1">
            <a:off x="-404557" y="3674967"/>
            <a:ext cx="3092997" cy="821137"/>
          </a:xfrm>
          <a:prstGeom prst="bentConnector3">
            <a:avLst>
              <a:gd name="adj1" fmla="val 95312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8" idx="2"/>
            <a:endCxn id="16" idx="0"/>
          </p:cNvCxnSpPr>
          <p:nvPr/>
        </p:nvCxnSpPr>
        <p:spPr>
          <a:xfrm rot="5400000">
            <a:off x="219971" y="3467649"/>
            <a:ext cx="3496926" cy="831847"/>
          </a:xfrm>
          <a:prstGeom prst="bentConnector3">
            <a:avLst>
              <a:gd name="adj1" fmla="val 95699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38665" y="2781612"/>
            <a:ext cx="1641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Research component 2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649317" y="3605415"/>
            <a:ext cx="1741347" cy="400110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800"/>
            </a:lvl1pPr>
          </a:lstStyle>
          <a:p>
            <a:r>
              <a:rPr lang="en-GB" sz="1000" dirty="0"/>
              <a:t>Identified market opportunities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636013" y="4227590"/>
            <a:ext cx="1741346" cy="400110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Characterisation of specific value </a:t>
            </a:r>
            <a:r>
              <a:rPr lang="en-GB" dirty="0" smtClean="0"/>
              <a:t>chains (actors and links)</a:t>
            </a:r>
            <a:endParaRPr lang="en-GB" dirty="0"/>
          </a:p>
        </p:txBody>
      </p:sp>
      <p:cxnSp>
        <p:nvCxnSpPr>
          <p:cNvPr id="37" name="Straight Connector 36"/>
          <p:cNvCxnSpPr>
            <a:stCxn id="34" idx="2"/>
            <a:endCxn id="35" idx="0"/>
          </p:cNvCxnSpPr>
          <p:nvPr/>
        </p:nvCxnSpPr>
        <p:spPr>
          <a:xfrm flipH="1">
            <a:off x="4506686" y="4005525"/>
            <a:ext cx="13305" cy="222065"/>
          </a:xfrm>
          <a:prstGeom prst="line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5868144" y="476672"/>
            <a:ext cx="3166766" cy="2585151"/>
          </a:xfrm>
          <a:prstGeom prst="rect">
            <a:avLst/>
          </a:prstGeom>
          <a:solidFill>
            <a:schemeClr val="accent6">
              <a:alpha val="36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420581" y="483369"/>
            <a:ext cx="1641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pPr algn="l"/>
            <a:r>
              <a:rPr lang="en-GB" dirty="0"/>
              <a:t>Research component </a:t>
            </a:r>
            <a:r>
              <a:rPr lang="en-GB" dirty="0" smtClean="0"/>
              <a:t>4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3635901" y="4855259"/>
            <a:ext cx="1741346" cy="400110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Functioning multi-stakeholder platforms</a:t>
            </a:r>
          </a:p>
        </p:txBody>
      </p:sp>
      <p:cxnSp>
        <p:nvCxnSpPr>
          <p:cNvPr id="76" name="Straight Connector 75"/>
          <p:cNvCxnSpPr>
            <a:endCxn id="74" idx="0"/>
          </p:cNvCxnSpPr>
          <p:nvPr/>
        </p:nvCxnSpPr>
        <p:spPr>
          <a:xfrm>
            <a:off x="4499994" y="4627700"/>
            <a:ext cx="6580" cy="227559"/>
          </a:xfrm>
          <a:prstGeom prst="line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996894" y="587674"/>
            <a:ext cx="1224136" cy="70788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Review of best technology / management </a:t>
            </a:r>
            <a:r>
              <a:rPr lang="en-GB" dirty="0" smtClean="0"/>
              <a:t> options</a:t>
            </a:r>
            <a:endParaRPr lang="en-GB" dirty="0"/>
          </a:p>
        </p:txBody>
      </p:sp>
      <p:sp>
        <p:nvSpPr>
          <p:cNvPr id="81" name="TextBox 80"/>
          <p:cNvSpPr txBox="1"/>
          <p:nvPr/>
        </p:nvSpPr>
        <p:spPr>
          <a:xfrm>
            <a:off x="7524328" y="1453376"/>
            <a:ext cx="1410007" cy="400110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Validate </a:t>
            </a:r>
            <a:r>
              <a:rPr lang="en-GB" dirty="0" smtClean="0"/>
              <a:t>technologies </a:t>
            </a:r>
            <a:r>
              <a:rPr lang="en-GB" dirty="0"/>
              <a:t>/ management practices</a:t>
            </a:r>
          </a:p>
        </p:txBody>
      </p:sp>
      <p:cxnSp>
        <p:nvCxnSpPr>
          <p:cNvPr id="86" name="Straight Connector 85"/>
          <p:cNvCxnSpPr>
            <a:stCxn id="80" idx="2"/>
            <a:endCxn id="114" idx="0"/>
          </p:cNvCxnSpPr>
          <p:nvPr/>
        </p:nvCxnSpPr>
        <p:spPr>
          <a:xfrm>
            <a:off x="6608962" y="1295560"/>
            <a:ext cx="3591" cy="283239"/>
          </a:xfrm>
          <a:prstGeom prst="line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/>
          <p:cNvCxnSpPr>
            <a:stCxn id="178" idx="2"/>
            <a:endCxn id="16" idx="2"/>
          </p:cNvCxnSpPr>
          <p:nvPr/>
        </p:nvCxnSpPr>
        <p:spPr>
          <a:xfrm rot="5400000">
            <a:off x="3186855" y="1297443"/>
            <a:ext cx="3408133" cy="6676822"/>
          </a:xfrm>
          <a:prstGeom prst="bentConnector3">
            <a:avLst>
              <a:gd name="adj1" fmla="val 106707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6000485" y="1578799"/>
            <a:ext cx="1224136" cy="400110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i="1" dirty="0"/>
              <a:t>Ex ante </a:t>
            </a:r>
            <a:r>
              <a:rPr lang="en-GB" dirty="0" smtClean="0"/>
              <a:t>modelling </a:t>
            </a:r>
            <a:r>
              <a:rPr lang="en-GB" dirty="0"/>
              <a:t>/ impact assessment</a:t>
            </a:r>
          </a:p>
        </p:txBody>
      </p:sp>
      <p:cxnSp>
        <p:nvCxnSpPr>
          <p:cNvPr id="116" name="Elbow Connector 115"/>
          <p:cNvCxnSpPr>
            <a:stCxn id="8" idx="3"/>
            <a:endCxn id="80" idx="1"/>
          </p:cNvCxnSpPr>
          <p:nvPr/>
        </p:nvCxnSpPr>
        <p:spPr>
          <a:xfrm flipV="1">
            <a:off x="2996425" y="941617"/>
            <a:ext cx="3000469" cy="839549"/>
          </a:xfrm>
          <a:prstGeom prst="bentConnector3">
            <a:avLst>
              <a:gd name="adj1" fmla="val 50000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/>
          <p:cNvCxnSpPr>
            <a:stCxn id="8" idx="3"/>
            <a:endCxn id="114" idx="1"/>
          </p:cNvCxnSpPr>
          <p:nvPr/>
        </p:nvCxnSpPr>
        <p:spPr>
          <a:xfrm flipV="1">
            <a:off x="2996425" y="1778854"/>
            <a:ext cx="3004060" cy="2312"/>
          </a:xfrm>
          <a:prstGeom prst="bentConnector3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stCxn id="114" idx="3"/>
            <a:endCxn id="81" idx="1"/>
          </p:cNvCxnSpPr>
          <p:nvPr/>
        </p:nvCxnSpPr>
        <p:spPr>
          <a:xfrm flipV="1">
            <a:off x="7224621" y="1653431"/>
            <a:ext cx="299707" cy="125423"/>
          </a:xfrm>
          <a:prstGeom prst="bentConnector3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Elbow Connector 139"/>
          <p:cNvCxnSpPr>
            <a:stCxn id="16" idx="3"/>
            <a:endCxn id="114" idx="1"/>
          </p:cNvCxnSpPr>
          <p:nvPr/>
        </p:nvCxnSpPr>
        <p:spPr>
          <a:xfrm flipV="1">
            <a:off x="2195735" y="1778854"/>
            <a:ext cx="3804750" cy="4207124"/>
          </a:xfrm>
          <a:prstGeom prst="bentConnector3">
            <a:avLst>
              <a:gd name="adj1" fmla="val 29561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tangle 142"/>
          <p:cNvSpPr/>
          <p:nvPr/>
        </p:nvSpPr>
        <p:spPr>
          <a:xfrm>
            <a:off x="5992573" y="3805470"/>
            <a:ext cx="2016224" cy="1351722"/>
          </a:xfrm>
          <a:prstGeom prst="rect">
            <a:avLst/>
          </a:prstGeom>
          <a:solidFill>
            <a:schemeClr val="bg1">
              <a:lumMod val="85000"/>
              <a:alpha val="42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TextBox 143"/>
          <p:cNvSpPr txBox="1"/>
          <p:nvPr/>
        </p:nvSpPr>
        <p:spPr>
          <a:xfrm>
            <a:off x="6172908" y="3827811"/>
            <a:ext cx="1641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Research component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5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6098126" y="4491645"/>
            <a:ext cx="1740885" cy="246221"/>
          </a:xfrm>
          <a:prstGeom prst="rect">
            <a:avLst/>
          </a:prstGeom>
          <a:noFill/>
          <a:ln w="15875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 smtClean="0"/>
              <a:t>Scaling: to be developed</a:t>
            </a:r>
            <a:endParaRPr lang="en-GB" dirty="0"/>
          </a:p>
        </p:txBody>
      </p:sp>
      <p:cxnSp>
        <p:nvCxnSpPr>
          <p:cNvPr id="167" name="Elbow Connector 166"/>
          <p:cNvCxnSpPr>
            <a:stCxn id="16" idx="3"/>
            <a:endCxn id="145" idx="2"/>
          </p:cNvCxnSpPr>
          <p:nvPr/>
        </p:nvCxnSpPr>
        <p:spPr>
          <a:xfrm flipV="1">
            <a:off x="2195735" y="4737866"/>
            <a:ext cx="4772834" cy="1248112"/>
          </a:xfrm>
          <a:prstGeom prst="bentConnector2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/>
          <p:cNvSpPr txBox="1"/>
          <p:nvPr/>
        </p:nvSpPr>
        <p:spPr>
          <a:xfrm>
            <a:off x="7524328" y="2223902"/>
            <a:ext cx="1410007" cy="70788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/>
              <a:t>Adaptation and integration of </a:t>
            </a:r>
            <a:r>
              <a:rPr lang="en-GB" dirty="0" smtClean="0"/>
              <a:t> technologies / management practices</a:t>
            </a:r>
            <a:endParaRPr lang="en-GB" dirty="0"/>
          </a:p>
        </p:txBody>
      </p:sp>
      <p:cxnSp>
        <p:nvCxnSpPr>
          <p:cNvPr id="181" name="Straight Arrow Connector 180"/>
          <p:cNvCxnSpPr>
            <a:stCxn id="81" idx="2"/>
            <a:endCxn id="178" idx="0"/>
          </p:cNvCxnSpPr>
          <p:nvPr/>
        </p:nvCxnSpPr>
        <p:spPr>
          <a:xfrm>
            <a:off x="8229332" y="1853486"/>
            <a:ext cx="0" cy="370416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>
            <a:stCxn id="74" idx="3"/>
            <a:endCxn id="145" idx="2"/>
          </p:cNvCxnSpPr>
          <p:nvPr/>
        </p:nvCxnSpPr>
        <p:spPr>
          <a:xfrm flipV="1">
            <a:off x="5377247" y="4737866"/>
            <a:ext cx="1591322" cy="317448"/>
          </a:xfrm>
          <a:prstGeom prst="bentConnector2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Elbow Connector 330"/>
          <p:cNvCxnSpPr>
            <a:stCxn id="74" idx="2"/>
            <a:endCxn id="16" idx="0"/>
          </p:cNvCxnSpPr>
          <p:nvPr/>
        </p:nvCxnSpPr>
        <p:spPr>
          <a:xfrm rot="5400000">
            <a:off x="2841209" y="3966670"/>
            <a:ext cx="376666" cy="2954064"/>
          </a:xfrm>
          <a:prstGeom prst="bentConnector3">
            <a:avLst>
              <a:gd name="adj1" fmla="val 61344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Rectangle 333"/>
          <p:cNvSpPr/>
          <p:nvPr/>
        </p:nvSpPr>
        <p:spPr>
          <a:xfrm>
            <a:off x="3275856" y="5439361"/>
            <a:ext cx="87354" cy="95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918011" y="4737866"/>
            <a:ext cx="1277723" cy="55399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00"/>
            </a:lvl1pPr>
          </a:lstStyle>
          <a:p>
            <a:r>
              <a:rPr lang="en-GB" dirty="0" smtClean="0"/>
              <a:t>Community knowledge exchange groups established </a:t>
            </a:r>
            <a:endParaRPr lang="en-GB" dirty="0"/>
          </a:p>
        </p:txBody>
      </p:sp>
      <p:cxnSp>
        <p:nvCxnSpPr>
          <p:cNvPr id="23" name="Straight Arrow Connector 22"/>
          <p:cNvCxnSpPr>
            <a:stCxn id="50" idx="2"/>
            <a:endCxn id="16" idx="0"/>
          </p:cNvCxnSpPr>
          <p:nvPr/>
        </p:nvCxnSpPr>
        <p:spPr>
          <a:xfrm flipH="1">
            <a:off x="1552510" y="5291864"/>
            <a:ext cx="4363" cy="340171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>
            <a:stCxn id="35" idx="3"/>
            <a:endCxn id="80" idx="1"/>
          </p:cNvCxnSpPr>
          <p:nvPr/>
        </p:nvCxnSpPr>
        <p:spPr>
          <a:xfrm flipV="1">
            <a:off x="5377359" y="941617"/>
            <a:ext cx="619535" cy="3486028"/>
          </a:xfrm>
          <a:prstGeom prst="bentConnector3">
            <a:avLst>
              <a:gd name="adj1" fmla="val 50000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667559" y="2700690"/>
            <a:ext cx="1741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Research component 3</a:t>
            </a:r>
            <a:endParaRPr lang="en-US" sz="1200" b="1" dirty="0"/>
          </a:p>
        </p:txBody>
      </p:sp>
      <p:sp>
        <p:nvSpPr>
          <p:cNvPr id="56" name="Rectangle 55"/>
          <p:cNvSpPr/>
          <p:nvPr/>
        </p:nvSpPr>
        <p:spPr>
          <a:xfrm flipH="1">
            <a:off x="5554800" y="1720837"/>
            <a:ext cx="111600" cy="110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5496" y="476672"/>
            <a:ext cx="3104941" cy="2160240"/>
            <a:chOff x="35496" y="476672"/>
            <a:chExt cx="3104941" cy="2160240"/>
          </a:xfrm>
        </p:grpSpPr>
        <p:sp>
          <p:nvSpPr>
            <p:cNvPr id="55" name="Rectangle 54"/>
            <p:cNvSpPr/>
            <p:nvPr/>
          </p:nvSpPr>
          <p:spPr>
            <a:xfrm>
              <a:off x="35496" y="476672"/>
              <a:ext cx="3096344" cy="2153542"/>
            </a:xfrm>
            <a:prstGeom prst="rect">
              <a:avLst/>
            </a:prstGeom>
            <a:solidFill>
              <a:schemeClr val="accent3">
                <a:alpha val="31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093" y="483370"/>
              <a:ext cx="3096344" cy="2153542"/>
            </a:xfrm>
            <a:prstGeom prst="rect">
              <a:avLst/>
            </a:prstGeom>
            <a:solidFill>
              <a:schemeClr val="accent3">
                <a:alpha val="31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22509" y="1099433"/>
              <a:ext cx="1224136" cy="553998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/>
              </a:lvl1pPr>
            </a:lstStyle>
            <a:p>
              <a:r>
                <a:rPr lang="en-GB" dirty="0"/>
                <a:t>Community characterisation and stratification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6101" y="1831152"/>
              <a:ext cx="1230544" cy="707886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/>
              </a:lvl1pPr>
            </a:lstStyle>
            <a:p>
              <a:r>
                <a:rPr lang="en-GB" dirty="0"/>
                <a:t>Inventory of current technologies / practices and their sources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72289" y="1427223"/>
              <a:ext cx="1224136" cy="707886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/>
              </a:lvl1pPr>
            </a:lstStyle>
            <a:p>
              <a:r>
                <a:rPr lang="en-GB" dirty="0"/>
                <a:t>Participatory problem identification and gap analysis</a:t>
              </a:r>
            </a:p>
          </p:txBody>
        </p:sp>
        <p:cxnSp>
          <p:nvCxnSpPr>
            <p:cNvPr id="11" name="Elbow Connector 10"/>
            <p:cNvCxnSpPr>
              <a:stCxn id="7" idx="3"/>
              <a:endCxn id="8" idx="1"/>
            </p:cNvCxnSpPr>
            <p:nvPr/>
          </p:nvCxnSpPr>
          <p:spPr>
            <a:xfrm flipV="1">
              <a:off x="1346645" y="1781166"/>
              <a:ext cx="425644" cy="403929"/>
            </a:xfrm>
            <a:prstGeom prst="bentConnector3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lbow Connector 13"/>
            <p:cNvCxnSpPr>
              <a:stCxn id="6" idx="3"/>
              <a:endCxn id="8" idx="1"/>
            </p:cNvCxnSpPr>
            <p:nvPr/>
          </p:nvCxnSpPr>
          <p:spPr>
            <a:xfrm>
              <a:off x="1346645" y="1376432"/>
              <a:ext cx="425644" cy="404734"/>
            </a:xfrm>
            <a:prstGeom prst="bentConnector3">
              <a:avLst>
                <a:gd name="adj1" fmla="val 50000"/>
              </a:avLst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38697" y="512167"/>
              <a:ext cx="16416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pPr algn="l"/>
              <a:r>
                <a:rPr lang="en-GB" dirty="0"/>
                <a:t>Research component 1</a:t>
              </a:r>
              <a:endParaRPr lang="en-US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38697" y="751615"/>
              <a:ext cx="29079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pPr algn="l"/>
              <a:r>
                <a:rPr lang="en-GB" b="0" i="1" dirty="0" smtClean="0"/>
                <a:t>System characterisation and analysis</a:t>
              </a:r>
              <a:endParaRPr lang="en-US" b="0" i="1" dirty="0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738665" y="3061824"/>
            <a:ext cx="1648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b="0" i="1" dirty="0" smtClean="0"/>
              <a:t>Community institutions and knowledge exchange</a:t>
            </a:r>
            <a:endParaRPr lang="en-US" b="0" i="1" dirty="0"/>
          </a:p>
        </p:txBody>
      </p:sp>
      <p:sp>
        <p:nvSpPr>
          <p:cNvPr id="84" name="TextBox 83"/>
          <p:cNvSpPr txBox="1"/>
          <p:nvPr/>
        </p:nvSpPr>
        <p:spPr>
          <a:xfrm>
            <a:off x="3643397" y="2993844"/>
            <a:ext cx="1753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b="0" i="1" dirty="0" smtClean="0"/>
              <a:t>Markets and wider stakeholders</a:t>
            </a:r>
            <a:endParaRPr lang="en-US" b="0" i="1" dirty="0"/>
          </a:p>
        </p:txBody>
      </p:sp>
      <p:sp>
        <p:nvSpPr>
          <p:cNvPr id="90" name="TextBox 89"/>
          <p:cNvSpPr txBox="1"/>
          <p:nvPr/>
        </p:nvSpPr>
        <p:spPr>
          <a:xfrm>
            <a:off x="6098126" y="4085535"/>
            <a:ext cx="1753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b="0" i="1" dirty="0" smtClean="0"/>
              <a:t>Outputs to outcomes</a:t>
            </a:r>
            <a:endParaRPr lang="en-US" b="0" i="1" dirty="0"/>
          </a:p>
        </p:txBody>
      </p:sp>
      <p:sp>
        <p:nvSpPr>
          <p:cNvPr id="99" name="TextBox 98"/>
          <p:cNvSpPr txBox="1"/>
          <p:nvPr/>
        </p:nvSpPr>
        <p:spPr>
          <a:xfrm>
            <a:off x="7395303" y="764880"/>
            <a:ext cx="1323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pPr algn="l"/>
            <a:r>
              <a:rPr lang="en-GB" b="0" i="1" dirty="0" smtClean="0"/>
              <a:t>“Action research”</a:t>
            </a:r>
            <a:endParaRPr lang="en-US" b="0" i="1" dirty="0"/>
          </a:p>
        </p:txBody>
      </p:sp>
      <p:sp>
        <p:nvSpPr>
          <p:cNvPr id="82" name="Rectangle 81"/>
          <p:cNvSpPr/>
          <p:nvPr/>
        </p:nvSpPr>
        <p:spPr>
          <a:xfrm>
            <a:off x="5610600" y="404664"/>
            <a:ext cx="3533400" cy="6453336"/>
          </a:xfrm>
          <a:prstGeom prst="rect">
            <a:avLst/>
          </a:prstGeom>
          <a:solidFill>
            <a:schemeClr val="bg1">
              <a:lumMod val="75000"/>
              <a:alpha val="56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-315952" y="116632"/>
            <a:ext cx="4095864" cy="2973517"/>
          </a:xfrm>
          <a:prstGeom prst="ellipse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8" name="Group 57"/>
          <p:cNvGrpSpPr/>
          <p:nvPr/>
        </p:nvGrpSpPr>
        <p:grpSpPr>
          <a:xfrm>
            <a:off x="35496" y="476672"/>
            <a:ext cx="3104941" cy="2160240"/>
            <a:chOff x="35496" y="476672"/>
            <a:chExt cx="3104941" cy="2160240"/>
          </a:xfrm>
        </p:grpSpPr>
        <p:sp>
          <p:nvSpPr>
            <p:cNvPr id="59" name="Rectangle 58"/>
            <p:cNvSpPr/>
            <p:nvPr/>
          </p:nvSpPr>
          <p:spPr>
            <a:xfrm>
              <a:off x="35496" y="476672"/>
              <a:ext cx="3096344" cy="2153542"/>
            </a:xfrm>
            <a:prstGeom prst="rect">
              <a:avLst/>
            </a:prstGeom>
            <a:solidFill>
              <a:schemeClr val="accent3">
                <a:alpha val="31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093" y="483370"/>
              <a:ext cx="3096344" cy="2153542"/>
            </a:xfrm>
            <a:prstGeom prst="rect">
              <a:avLst/>
            </a:prstGeom>
            <a:solidFill>
              <a:schemeClr val="accent3">
                <a:alpha val="31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2509" y="1099433"/>
              <a:ext cx="1224136" cy="553998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/>
              </a:lvl1pPr>
            </a:lstStyle>
            <a:p>
              <a:r>
                <a:rPr lang="en-GB" dirty="0"/>
                <a:t>Community characterisation and stratification 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16101" y="1831152"/>
              <a:ext cx="1230544" cy="707886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/>
              </a:lvl1pPr>
            </a:lstStyle>
            <a:p>
              <a:r>
                <a:rPr lang="en-GB" dirty="0"/>
                <a:t>Inventory of current technologies / practices and their sources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772289" y="1427223"/>
              <a:ext cx="1224136" cy="707886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/>
              </a:lvl1pPr>
            </a:lstStyle>
            <a:p>
              <a:r>
                <a:rPr lang="en-GB" dirty="0"/>
                <a:t>Participatory problem identification and gap analysis</a:t>
              </a:r>
            </a:p>
          </p:txBody>
        </p:sp>
        <p:cxnSp>
          <p:nvCxnSpPr>
            <p:cNvPr id="65" name="Elbow Connector 64"/>
            <p:cNvCxnSpPr>
              <a:stCxn id="63" idx="3"/>
              <a:endCxn id="64" idx="1"/>
            </p:cNvCxnSpPr>
            <p:nvPr/>
          </p:nvCxnSpPr>
          <p:spPr>
            <a:xfrm flipV="1">
              <a:off x="1346645" y="1781166"/>
              <a:ext cx="425644" cy="403929"/>
            </a:xfrm>
            <a:prstGeom prst="bentConnector3">
              <a:avLst/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Elbow Connector 65"/>
            <p:cNvCxnSpPr>
              <a:stCxn id="62" idx="3"/>
              <a:endCxn id="64" idx="1"/>
            </p:cNvCxnSpPr>
            <p:nvPr/>
          </p:nvCxnSpPr>
          <p:spPr>
            <a:xfrm>
              <a:off x="1346645" y="1376432"/>
              <a:ext cx="425644" cy="404734"/>
            </a:xfrm>
            <a:prstGeom prst="bentConnector3">
              <a:avLst>
                <a:gd name="adj1" fmla="val 50000"/>
              </a:avLst>
            </a:prstGeom>
            <a:ln w="317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138697" y="512167"/>
              <a:ext cx="16416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pPr algn="l"/>
              <a:r>
                <a:rPr lang="en-GB" dirty="0"/>
                <a:t>Research component 1</a:t>
              </a:r>
              <a:endParaRPr lang="en-US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38697" y="751615"/>
              <a:ext cx="29079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pPr algn="l"/>
              <a:r>
                <a:rPr lang="en-GB" b="0" i="1" dirty="0" smtClean="0"/>
                <a:t>System characterisation and analysis</a:t>
              </a:r>
              <a:endParaRPr lang="en-US" b="0" i="1" dirty="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282" y="464631"/>
            <a:ext cx="9216282" cy="644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966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9" grpId="0" animBg="1"/>
      <p:bldP spid="2" grpId="0" animBg="1"/>
      <p:bldP spid="16" grpId="0" animBg="1"/>
      <p:bldP spid="19" grpId="0" animBg="1"/>
      <p:bldP spid="33" grpId="0"/>
      <p:bldP spid="34" grpId="0" animBg="1"/>
      <p:bldP spid="35" grpId="0" animBg="1"/>
      <p:bldP spid="46" grpId="0" animBg="1"/>
      <p:bldP spid="61" grpId="0"/>
      <p:bldP spid="74" grpId="0" animBg="1"/>
      <p:bldP spid="80" grpId="0" animBg="1"/>
      <p:bldP spid="81" grpId="0" animBg="1"/>
      <p:bldP spid="114" grpId="0" animBg="1"/>
      <p:bldP spid="143" grpId="0" animBg="1"/>
      <p:bldP spid="144" grpId="0"/>
      <p:bldP spid="145" grpId="0" animBg="1"/>
      <p:bldP spid="178" grpId="0" animBg="1"/>
      <p:bldP spid="334" grpId="0" animBg="1"/>
      <p:bldP spid="50" grpId="0" animBg="1"/>
      <p:bldP spid="41" grpId="0"/>
      <p:bldP spid="56" grpId="0" animBg="1"/>
      <p:bldP spid="75" grpId="0"/>
      <p:bldP spid="84" grpId="0"/>
      <p:bldP spid="90" grpId="0"/>
      <p:bldP spid="99" grpId="0"/>
      <p:bldP spid="82" grpId="0" animBg="1"/>
      <p:bldP spid="54" grpId="0" animBg="1"/>
      <p:bldP spid="5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dirty="0"/>
              <a:t>Socio-economic community characterization. </a:t>
            </a:r>
          </a:p>
          <a:p>
            <a:pPr lvl="0"/>
            <a:r>
              <a:rPr lang="en-GB" dirty="0"/>
              <a:t>Characterisation of bio-physical environment.</a:t>
            </a:r>
          </a:p>
          <a:p>
            <a:pPr lvl="0"/>
            <a:r>
              <a:rPr lang="en-GB" dirty="0"/>
              <a:t>Household stratification (against socio-economic and biophysical factors)</a:t>
            </a:r>
          </a:p>
          <a:p>
            <a:pPr lvl="0"/>
            <a:r>
              <a:rPr lang="en-GB" dirty="0"/>
              <a:t>Gender analysis.</a:t>
            </a:r>
          </a:p>
          <a:p>
            <a:pPr lvl="0"/>
            <a:r>
              <a:rPr lang="en-GB" dirty="0"/>
              <a:t>Inventory of current practices / technologies and their sources.</a:t>
            </a:r>
          </a:p>
          <a:p>
            <a:pPr lvl="0"/>
            <a:r>
              <a:rPr lang="en-GB" dirty="0"/>
              <a:t>Participatory problem identification and gap analysis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deliverables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143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6639" y="1196752"/>
            <a:ext cx="8229600" cy="4525963"/>
          </a:xfrm>
        </p:spPr>
        <p:txBody>
          <a:bodyPr/>
          <a:lstStyle/>
          <a:p>
            <a:r>
              <a:rPr lang="en-GB" dirty="0" smtClean="0"/>
              <a:t>Household typologies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issues</a:t>
            </a:r>
            <a:endParaRPr lang="en-GB" dirty="0"/>
          </a:p>
        </p:txBody>
      </p:sp>
      <p:pic>
        <p:nvPicPr>
          <p:cNvPr id="1026" name="Picture 2" descr="http://ars.els-cdn.com/content/image/1-s2.0-S0264837711000573-gr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614" y="2060848"/>
            <a:ext cx="596755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36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Each household is different</a:t>
            </a:r>
          </a:p>
          <a:p>
            <a:r>
              <a:rPr lang="en-GB" dirty="0" smtClean="0"/>
              <a:t>For intensification strategies – one size does not fit all</a:t>
            </a:r>
          </a:p>
          <a:p>
            <a:r>
              <a:rPr lang="en-GB" dirty="0" smtClean="0"/>
              <a:t>Can we find ways of characterizing households that will lead to better tailored interventions?</a:t>
            </a:r>
          </a:p>
          <a:p>
            <a:r>
              <a:rPr lang="en-GB" dirty="0" smtClean="0"/>
              <a:t>What is the minimum dataset needed to do this?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Household typologies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017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Women and men play different roles in the household economy and reap different benefits</a:t>
            </a:r>
          </a:p>
          <a:p>
            <a:r>
              <a:rPr lang="en-GB" dirty="0" smtClean="0"/>
              <a:t>How do we take account of this in designing sustainable intensification strategies?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126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GB" dirty="0"/>
              <a:t>What is the minimum dataset (biophysical and socio-economic, quantitative and qualitative) required for effective household characterisation and stratification and to meet the needs of monitoring progress towards AR-EH / </a:t>
            </a:r>
            <a:r>
              <a:rPr lang="en-GB" dirty="0" err="1"/>
              <a:t>FtF</a:t>
            </a:r>
            <a:r>
              <a:rPr lang="en-GB" dirty="0"/>
              <a:t> development outcomes?</a:t>
            </a:r>
          </a:p>
          <a:p>
            <a:pPr lvl="0"/>
            <a:r>
              <a:rPr lang="en-GB" dirty="0"/>
              <a:t>What is the best approach to mainstreaming household gender considerations so that they inform the selection of technologies and practices for sustainable intensification?</a:t>
            </a:r>
          </a:p>
          <a:p>
            <a:pPr lvl="0"/>
            <a:r>
              <a:rPr lang="en-GB" dirty="0"/>
              <a:t>What is the best way of conducting gap analysis and problem identification for a household based programme of action research for SI?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Questions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796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txBody>
          <a:bodyPr/>
          <a:lstStyle/>
          <a:p>
            <a:r>
              <a:rPr lang="en-GB" dirty="0" smtClean="0"/>
              <a:t>Different approaches to designing intervention strategies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Gap analysis/problem identification</a:t>
            </a:r>
            <a:endParaRPr lang="en-GB" dirty="0"/>
          </a:p>
        </p:txBody>
      </p:sp>
      <p:pic>
        <p:nvPicPr>
          <p:cNvPr id="2050" name="Picture 2" descr="http://ars.els-cdn.com/content/image/1-s2.0-S0308521X10000752-g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219950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cafs.cgiar.org/sites/default/files/resize/assets/workshop_breeding-450x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1"/>
            <a:ext cx="8352928" cy="556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farm8.static.flickr.com/7190/6984128821_0a299a84e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1" y="1099304"/>
            <a:ext cx="8520881" cy="5691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883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706</TotalTime>
  <Words>660</Words>
  <Application>Microsoft Office PowerPoint</Application>
  <PresentationFormat>On-screen Show (4:3)</PresentationFormat>
  <Paragraphs>88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Custom Design</vt:lpstr>
      <vt:lpstr>PowerPoint Presentation</vt:lpstr>
      <vt:lpstr>Partners</vt:lpstr>
      <vt:lpstr>Endogenous                                                 Driver of Innovation                                                     Exogenous</vt:lpstr>
      <vt:lpstr>Key deliverables</vt:lpstr>
      <vt:lpstr>Some issues</vt:lpstr>
      <vt:lpstr>Household typologies</vt:lpstr>
      <vt:lpstr>Gender</vt:lpstr>
      <vt:lpstr>Research Questions</vt:lpstr>
      <vt:lpstr>Gap analysis/problem identification</vt:lpstr>
      <vt:lpstr>Approach – socioeconomic characterization</vt:lpstr>
      <vt:lpstr>Approach – biophysical envt characterization</vt:lpstr>
      <vt:lpstr>Approach – Household stratification</vt:lpstr>
      <vt:lpstr>Approach – Gender analysis</vt:lpstr>
      <vt:lpstr>Approach – inventory of current technologies and their source</vt:lpstr>
      <vt:lpstr>Approach – Participatory problem identification and gap analysis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STarawali</dc:creator>
  <cp:lastModifiedBy>visit</cp:lastModifiedBy>
  <cp:revision>48</cp:revision>
  <dcterms:created xsi:type="dcterms:W3CDTF">2011-10-14T02:53:45Z</dcterms:created>
  <dcterms:modified xsi:type="dcterms:W3CDTF">2013-02-13T07:58:59Z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414348</vt:lpwstr>
  </property>
  <property fmtid="{D5CDD505-2E9C-101B-9397-08002B2CF9AE}" pid="3" name="NXPowerLiteVersion">
    <vt:lpwstr>D4.1.4</vt:lpwstr>
  </property>
</Properties>
</file>